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</p:sldIdLst>
  <p:sldSz cx="12190413" cy="6859588"/>
  <p:notesSz cx="6858000" cy="9144000"/>
  <p:custDataLst>
    <p:tags r:id="rId13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0104" autoAdjust="0"/>
  </p:normalViewPr>
  <p:slideViewPr>
    <p:cSldViewPr snapToGrid="0">
      <p:cViewPr varScale="1">
        <p:scale>
          <a:sx n="65" d="100"/>
          <a:sy n="65" d="100"/>
        </p:scale>
        <p:origin x="144" y="12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31-01-2019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31/01/2019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xmlns="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xmlns="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xmlns="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xmlns="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60EF090-7A44-4CFF-82AD-916F49C7ED80}" type="datetime1">
              <a:rPr lang="en-GB" smtClean="0"/>
              <a:t>31/01/2019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A71D2E-512F-4EB0-AAF9-E4FEBA858101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-1899137" y="-1"/>
            <a:chExt cx="1796791" cy="29075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404ACBE-98F7-42FA-B2C4-2BDACC351B5F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7674FC44-6BF9-46ED-9900-58E4FF056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5F5BB9B-F1EC-45D9-9CB7-D1125627249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/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8543A725-2ECD-475C-B8F2-4B95DD799F0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D058906-F75B-403B-B22D-B41549B24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xmlns="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EC98ABC3-F51C-417F-825E-053E5C412EEE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xmlns="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1DE1D72-A178-4A5A-9F09-E65ED54CFD79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xmlns="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8F2B011-A72A-4EA5-B432-2258390509B4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xmlns="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FA097AB-D42F-4C6A-B942-F1043D9E00FA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xmlns="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0CC4E18-98DE-4019-ACD7-2778D4F7C453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D567F-EFA3-4304-9F2D-5128B34EFFF1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/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xmlns="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C5E063D-27AB-4EB4-8929-083F74338FB0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92F4B53-30AD-4697-89D7-9D962CE965E5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0FEF35-0958-440B-A77A-2699A8399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4203BB4-30A9-4057-A809-926EDEDB9F4F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7139BD4A-714C-44AF-902B-B7BB51BF1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BB5C133-0407-4A77-B2F7-7E365D047DE4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/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1BBC228B-197B-44A3-99D0-D56237507B14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xmlns="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E159D0CF-65CA-4CDA-96A4-2AC50863A373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868B673-9D9F-4BF4-8D81-D1B3477E6F0F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12339857" y="1634370"/>
            <a:chExt cx="1796791" cy="2907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9F61C6D9-96E6-46EB-8545-E257C98220F8}"/>
                </a:ext>
              </a:extLst>
            </p:cNvPr>
            <p:cNvSpPr/>
            <p:nvPr/>
          </p:nvSpPr>
          <p:spPr>
            <a:xfrm>
              <a:off x="12339857" y="1634370"/>
              <a:ext cx="1796791" cy="2907588"/>
            </a:xfrm>
            <a:prstGeom prst="roundRect">
              <a:avLst>
                <a:gd name="adj" fmla="val 29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accent3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3EC8C10-6A9E-4C2B-B6BA-69C39462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1161" y="1791659"/>
              <a:ext cx="455222" cy="2130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F580C90-4416-41DC-ADAC-F1014BB16E65}"/>
                </a:ext>
              </a:extLst>
            </p:cNvPr>
            <p:cNvSpPr txBox="1"/>
            <p:nvPr/>
          </p:nvSpPr>
          <p:spPr bwMode="auto">
            <a:xfrm>
              <a:off x="12483714" y="2086228"/>
              <a:ext cx="14336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l" defTabSz="457200" rtl="0" eaLnBrk="0" fontAlgn="base" latinLnBrk="0" hangingPunct="0"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LIST LEVELS (BULLET LEVELS) 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/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USE ABOVE TOOL IN THE TAB HOME TO CHANGE TEXT STYLES (ALSO USE TAB FUNCTION)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2C7FA45-BEB8-4FA0-89DA-4AF47CEA9A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351204" y="2757038"/>
              <a:ext cx="1261627" cy="15656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1327CDE-D280-433E-A1DD-9B88BC9A9D74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-1899137" y="-1"/>
            <a:chExt cx="1796791" cy="29075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AE14B58-12EA-4B20-8931-337F0DC7BE74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E1E15413-4664-4681-9444-31080461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2D38E9D-D309-4835-BB4A-24E940357F1D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/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3408A5E0-BE3B-4CF6-B031-C7BDEAE8EF42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4467B95-2571-401A-B1E8-0E4825008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xmlns="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FF011B8-2E17-4691-A638-8C0DFE325A27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xmlns="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A646FD8-BF7C-4816-8A65-0FD11D477F79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xmlns="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87779B-C882-4CBF-8E6B-7849FF1B02CE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xmlns="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xmlns="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xmlns="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xmlns="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xmlns="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xmlns="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A5F96DEB-D251-4ACD-A61B-A2EA524811DE}" type="datetime1">
              <a:rPr lang="en-GB" smtClean="0"/>
              <a:t>31/01/2019</a:t>
            </a:fld>
            <a:endParaRPr lang="x-non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xmlns="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2E4543D-27CD-4A55-8E6D-6AB4F6A44F1F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xmlns="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1B26162-12AD-4CC3-9F53-8FA7B4712030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xmlns="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B681E1B-18F3-4249-A2D8-47389C26CB44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xmlns="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C2CCD66-A0C6-410A-9865-DF40A351692C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xmlns="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xmlns="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2D645E6-CC9E-4D14-B48D-8FA09DADA9F1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xmlns="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93F912C-870F-476F-B8E0-734441E53BA9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xmlns="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56D6FFD-A06F-4915-8CD9-7FB679A73291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xmlns="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C80535-7CBD-4E1D-8405-23AAE96A2C52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xmlns="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0A1DE4E-81BE-4691-9620-E83A391762C6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xmlns="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xmlns="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010FECA-C2D8-4DA5-88D6-82A58F41B5BB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xmlns="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xmlns="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xmlns="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xmlns="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xmlns="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xmlns="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xmlns="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96493AFC-2CA1-4E56-B66E-0255B67E27BE}" type="datetime1">
              <a:rPr lang="en-GB" smtClean="0"/>
              <a:t>31/01/2019</a:t>
            </a:fld>
            <a:endParaRPr lang="x-non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xmlns="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xmlns="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D8ED0A5-3289-409C-A994-5DD24058661E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xmlns="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xmlns="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xmlns="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xmlns="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50F49D-51E0-4DCA-972F-BB42ED2EE6A5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xmlns="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xmlns="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xmlns="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xmlns="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5CB6ABC8-8F52-409D-BBCC-C8D86C3EEB6A}" type="datetime1">
              <a:rPr lang="en-GB" smtClean="0"/>
              <a:t>31/01/2019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xmlns="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xmlns="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xmlns="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xmlns="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D7D08280-A8DF-4CB7-972C-8CA08FFF5396}" type="datetime1">
              <a:rPr lang="en-GB" smtClean="0"/>
              <a:t>31/01/2019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xmlns="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33599A7-AC16-4B38-9685-2D70A19629CC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xmlns="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91FDD9A-0A2B-4DF3-A565-BE85079EFA85}" type="datetime1">
              <a:rPr lang="en-GB" smtClean="0"/>
              <a:t>31/01/2019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xmlns="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0DAC9AB-39C0-4D60-B399-448C3773C4B5}" type="datetime1">
              <a:rPr lang="en-GB" smtClean="0"/>
              <a:t>31/01/2019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xmlns="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6A52EC86-C7D2-4C87-ABCF-677091B95AC4}" type="datetime1">
              <a:rPr lang="en-GB" smtClean="0"/>
              <a:t>31/01/2019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xmlns="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158E2400-57B8-4BB2-921C-2DEC805A17EC}" type="datetime1">
              <a:rPr lang="en-GB" smtClean="0"/>
              <a:t>31/01/2019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xmlns="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D4A7E29A-8F65-4A4A-8ECE-2FE60A2423E1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xmlns="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0D5FD460-5B2C-4169-9A8C-C2A88E2F0621}" type="datetime1">
              <a:rPr lang="en-GB" smtClean="0"/>
              <a:t>31/01/2019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xmlns="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xmlns="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DFFA70B-1153-4505-9FE9-A1B7805A4777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xmlns="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xmlns="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D96388E7-4E07-410A-A29D-D0597028B8AD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xmlns="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4622383-79AA-4088-92CB-1EF6478584FD}" type="datetime1">
              <a:rPr lang="en-GB" smtClean="0"/>
              <a:t>31/01/2019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xmlns="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4F59A39-D52F-4898-A0EE-8427436E138B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xmlns="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xmlns="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043301C-9573-4DCE-8FB5-8A83DF987A0E}" type="datetime1">
              <a:rPr lang="en-GB" smtClean="0"/>
              <a:t>31/01/2019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xmlns="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9C1B29C-01FA-43D1-933F-23A0FEAB5CB5}" type="datetime1">
              <a:rPr lang="en-GB" smtClean="0"/>
              <a:t>31/01/2019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135459E-96A0-4D48-B1D9-A034EE07E024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/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xmlns="" id="{762559F4-64D2-4777-B4A2-5B4FAFFDC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634" y="428619"/>
            <a:ext cx="11847442" cy="523881"/>
          </a:xfrm>
        </p:spPr>
        <p:txBody>
          <a:bodyPr/>
          <a:lstStyle/>
          <a:p>
            <a:r>
              <a:rPr lang="en-GB" sz="2400" spc="-50" dirty="0">
                <a:solidFill>
                  <a:schemeClr val="tx2"/>
                </a:solidFill>
                <a:latin typeface="Verdana"/>
              </a:rPr>
              <a:t>PGM Boundary conditions</a:t>
            </a:r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xmlns="" id="{AE283122-DAAA-4E85-87A4-5FF46F4B8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234" y="1110320"/>
            <a:ext cx="8136879" cy="10842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Lateral concentrations at the boundary of 36km domain (36US) in the 2014 modeling platform are downscaled from 2014 GEOS-Chem global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GEOS-chem model provided for 2014 has these features</a:t>
            </a:r>
          </a:p>
          <a:p>
            <a:pPr marL="933750" lvl="1" indent="-285750">
              <a:buFont typeface="Arial" panose="020B0604020202020204" pitchFamily="34" charset="0"/>
              <a:buChar char="•"/>
            </a:pPr>
            <a:r>
              <a:rPr lang="en-GB" dirty="0"/>
              <a:t>Model version: v11-01</a:t>
            </a:r>
          </a:p>
          <a:p>
            <a:pPr marL="933750" lvl="1" indent="-285750">
              <a:buFont typeface="Arial" panose="020B0604020202020204" pitchFamily="34" charset="0"/>
              <a:buChar char="•"/>
            </a:pPr>
            <a:r>
              <a:rPr lang="en-US" dirty="0"/>
              <a:t>Spatial Resolution:  horizontal  –  4x5 degree, vertical – 47 layers</a:t>
            </a:r>
          </a:p>
          <a:p>
            <a:pPr marL="933750" lvl="1" indent="-285750">
              <a:buFont typeface="Arial" panose="020B0604020202020204" pitchFamily="34" charset="0"/>
              <a:buChar char="•"/>
            </a:pPr>
            <a:r>
              <a:rPr lang="en-US" dirty="0"/>
              <a:t>Temporal Resolution: 3-hourly, Spatial Coverage: (-147.5, 8) to (-52.5, 64)</a:t>
            </a:r>
          </a:p>
          <a:p>
            <a:pPr marL="933750" lvl="1" indent="-285750">
              <a:buFont typeface="Arial" panose="020B0604020202020204" pitchFamily="34" charset="0"/>
              <a:buChar char="•"/>
            </a:pPr>
            <a:r>
              <a:rPr lang="en-US" dirty="0"/>
              <a:t>Chemistry/Aerosol Options: SOA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CMAQ boundaries obtained with geos2cmaq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CAMx</a:t>
            </a:r>
            <a:r>
              <a:rPr lang="en-US" dirty="0"/>
              <a:t> boundaries obtained with geos2camx tool </a:t>
            </a:r>
          </a:p>
        </p:txBody>
      </p:sp>
      <p:pic>
        <p:nvPicPr>
          <p:cNvPr id="1026" name="Picture 2" descr="Machine generated alternative text:&#10;12WU &#10;12US &#10;36US &#10;RAMB LL ">
            <a:extLst>
              <a:ext uri="{FF2B5EF4-FFF2-40B4-BE49-F238E27FC236}">
                <a16:creationId xmlns:a16="http://schemas.microsoft.com/office/drawing/2014/main" xmlns="" id="{FB82492B-5871-4C98-854E-CEF0902F8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t="6943" r="13447" b="50001"/>
          <a:stretch/>
        </p:blipFill>
        <p:spPr bwMode="auto">
          <a:xfrm>
            <a:off x="6095206" y="3429794"/>
            <a:ext cx="3803650" cy="29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56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extraction of GEOS-Chem concentrations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9D4FB5-595A-4815-A8F0-41BB043C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" y="876683"/>
            <a:ext cx="10588625" cy="602867"/>
          </a:xfrm>
        </p:spPr>
        <p:txBody>
          <a:bodyPr/>
          <a:lstStyle/>
          <a:p>
            <a:r>
              <a:rPr lang="en-GB" dirty="0"/>
              <a:t>Ozone concentrations for January, April, August at upper layers show values over 2 ppm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E06D3C54-B0D4-4AA4-8EE8-2A96F89B9A70}"/>
              </a:ext>
            </a:extLst>
          </p:cNvPr>
          <p:cNvSpPr txBox="1">
            <a:spLocks/>
          </p:cNvSpPr>
          <p:nvPr/>
        </p:nvSpPr>
        <p:spPr bwMode="auto">
          <a:xfrm>
            <a:off x="728661" y="5175335"/>
            <a:ext cx="10588625" cy="60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Performed 36km inert tracer runs to investigate the BCON influence on surface concentrations for  selected species: O3, dust (CCRS, FCRS), SO2, PSO4, sea salt (NA, </a:t>
            </a:r>
            <a:r>
              <a:rPr lang="en-GB" dirty="0" err="1"/>
              <a:t>PCl</a:t>
            </a:r>
            <a:r>
              <a:rPr lang="en-GB" dirty="0"/>
              <a:t>)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7CD68D8-E09A-4033-A19B-846BD9117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51984"/>
              </p:ext>
            </p:extLst>
          </p:nvPr>
        </p:nvGraphicFramePr>
        <p:xfrm>
          <a:off x="1523735" y="1620565"/>
          <a:ext cx="8126943" cy="314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981">
                  <a:extLst>
                    <a:ext uri="{9D8B030D-6E8A-4147-A177-3AD203B41FA5}">
                      <a16:colId xmlns:a16="http://schemas.microsoft.com/office/drawing/2014/main" xmlns="" val="1212969290"/>
                    </a:ext>
                  </a:extLst>
                </a:gridCol>
                <a:gridCol w="2708981">
                  <a:extLst>
                    <a:ext uri="{9D8B030D-6E8A-4147-A177-3AD203B41FA5}">
                      <a16:colId xmlns:a16="http://schemas.microsoft.com/office/drawing/2014/main" xmlns="" val="1281580720"/>
                    </a:ext>
                  </a:extLst>
                </a:gridCol>
                <a:gridCol w="2708981">
                  <a:extLst>
                    <a:ext uri="{9D8B030D-6E8A-4147-A177-3AD203B41FA5}">
                      <a16:colId xmlns:a16="http://schemas.microsoft.com/office/drawing/2014/main" xmlns="" val="3135570704"/>
                    </a:ext>
                  </a:extLst>
                </a:gridCol>
              </a:tblGrid>
              <a:tr h="46954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August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384888"/>
                  </a:ext>
                </a:extLst>
              </a:tr>
              <a:tr h="268036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50315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63E3C7-D7D8-41E1-9A4E-833F8C9E7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6" r="7136"/>
          <a:stretch/>
        </p:blipFill>
        <p:spPr>
          <a:xfrm>
            <a:off x="1670814" y="2176307"/>
            <a:ext cx="2394806" cy="2493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DBACF6B-C4FF-44A2-81AC-365387231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0" r="7597"/>
          <a:stretch/>
        </p:blipFill>
        <p:spPr>
          <a:xfrm>
            <a:off x="4395747" y="2177003"/>
            <a:ext cx="2382917" cy="2492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30142C-7445-41B6-A361-0386ECD44A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85" r="6772"/>
          <a:stretch/>
        </p:blipFill>
        <p:spPr>
          <a:xfrm>
            <a:off x="7087527" y="2174876"/>
            <a:ext cx="2404193" cy="24966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58214AB-F4E3-44EE-9EAF-F1D6998D7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Inert Tracer simulation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9D4FB5-595A-4815-A8F0-41BB043C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" y="876683"/>
            <a:ext cx="10860826" cy="602867"/>
          </a:xfrm>
        </p:spPr>
        <p:txBody>
          <a:bodyPr/>
          <a:lstStyle/>
          <a:p>
            <a:r>
              <a:rPr lang="en-GB" dirty="0"/>
              <a:t>MDA for ozone and daily max concentrations were estimated for sulfate, SO2, dust and sea salt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7CD68D8-E09A-4033-A19B-846BD9117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47891"/>
              </p:ext>
            </p:extLst>
          </p:nvPr>
        </p:nvGraphicFramePr>
        <p:xfrm>
          <a:off x="109057" y="1202400"/>
          <a:ext cx="11987868" cy="314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967">
                  <a:extLst>
                    <a:ext uri="{9D8B030D-6E8A-4147-A177-3AD203B41FA5}">
                      <a16:colId xmlns:a16="http://schemas.microsoft.com/office/drawing/2014/main" xmlns="" val="1212969290"/>
                    </a:ext>
                  </a:extLst>
                </a:gridCol>
                <a:gridCol w="2996967">
                  <a:extLst>
                    <a:ext uri="{9D8B030D-6E8A-4147-A177-3AD203B41FA5}">
                      <a16:colId xmlns:a16="http://schemas.microsoft.com/office/drawing/2014/main" xmlns="" val="1281580720"/>
                    </a:ext>
                  </a:extLst>
                </a:gridCol>
                <a:gridCol w="2996967">
                  <a:extLst>
                    <a:ext uri="{9D8B030D-6E8A-4147-A177-3AD203B41FA5}">
                      <a16:colId xmlns:a16="http://schemas.microsoft.com/office/drawing/2014/main" xmlns="" val="3135570704"/>
                    </a:ext>
                  </a:extLst>
                </a:gridCol>
                <a:gridCol w="2996967">
                  <a:extLst>
                    <a:ext uri="{9D8B030D-6E8A-4147-A177-3AD203B41FA5}">
                      <a16:colId xmlns:a16="http://schemas.microsoft.com/office/drawing/2014/main" xmlns="" val="682977900"/>
                    </a:ext>
                  </a:extLst>
                </a:gridCol>
              </a:tblGrid>
              <a:tr h="46954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Ozone  -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PSO4 –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SO2 -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CCRS - 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384888"/>
                  </a:ext>
                </a:extLst>
              </a:tr>
              <a:tr h="268036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50315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87582F-F1BD-403E-9AFE-D6067AC9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91" y="1820560"/>
            <a:ext cx="2783205" cy="2377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E9FA0D5-65A8-4916-B1C6-A98FA80A2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340" y="1819131"/>
            <a:ext cx="2777490" cy="2380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FA9365-B8E0-46EF-9CA6-DCAF9DCAA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286" y="1820560"/>
            <a:ext cx="2777490" cy="2377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09422D0-A5AB-4E98-85B8-EABCD42AF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232" y="1819131"/>
            <a:ext cx="2777490" cy="2380298"/>
          </a:xfrm>
          <a:prstGeom prst="rect">
            <a:avLst/>
          </a:prstGeo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44C18497-4FB3-4CC8-B02A-4F4C65A2540B}"/>
              </a:ext>
            </a:extLst>
          </p:cNvPr>
          <p:cNvSpPr txBox="1">
            <a:spLocks/>
          </p:cNvSpPr>
          <p:nvPr/>
        </p:nvSpPr>
        <p:spPr bwMode="auto">
          <a:xfrm>
            <a:off x="728662" y="4390456"/>
            <a:ext cx="10860826" cy="60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Ozone tracer concentrations &gt; 90 ppb in  western US in the summer (June, July August)</a:t>
            </a:r>
          </a:p>
          <a:p>
            <a:pPr>
              <a:spcAft>
                <a:spcPts val="600"/>
              </a:spcAft>
            </a:pPr>
            <a:r>
              <a:rPr lang="en-GB" dirty="0"/>
              <a:t>Sulfate concentrations are ~ 4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dirty="0"/>
              <a:t>g/m</a:t>
            </a:r>
            <a:r>
              <a:rPr lang="en-GB" baseline="30000" dirty="0"/>
              <a:t>3</a:t>
            </a:r>
            <a:r>
              <a:rPr lang="en-GB" dirty="0"/>
              <a:t> in Northern CA, WA in June and July</a:t>
            </a:r>
          </a:p>
          <a:p>
            <a:pPr>
              <a:spcAft>
                <a:spcPts val="600"/>
              </a:spcAft>
            </a:pPr>
            <a:r>
              <a:rPr lang="en-GB" dirty="0"/>
              <a:t>SO</a:t>
            </a:r>
            <a:r>
              <a:rPr lang="en-GB" baseline="-25000" dirty="0"/>
              <a:t>2</a:t>
            </a:r>
            <a:r>
              <a:rPr lang="en-GB" dirty="0"/>
              <a:t> concentrations are ~ 2 ppb in Idaho in June</a:t>
            </a:r>
          </a:p>
          <a:p>
            <a:pPr>
              <a:spcAft>
                <a:spcPts val="600"/>
              </a:spcAft>
            </a:pPr>
            <a:r>
              <a:rPr lang="en-GB" dirty="0"/>
              <a:t>Dust (CCRS/FCRS) concentrations ~ 9.4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dirty="0"/>
              <a:t>g/m</a:t>
            </a:r>
            <a:r>
              <a:rPr lang="en-GB" baseline="30000" dirty="0"/>
              <a:t>3</a:t>
            </a:r>
            <a:r>
              <a:rPr lang="en-GB" dirty="0"/>
              <a:t> in Central CA</a:t>
            </a:r>
          </a:p>
          <a:p>
            <a:pPr>
              <a:spcAft>
                <a:spcPts val="600"/>
              </a:spcAft>
            </a:pPr>
            <a:r>
              <a:rPr lang="en-GB" dirty="0"/>
              <a:t>No issues with sea salt concentrations since they are low (Na and Cl &lt; 1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dirty="0"/>
              <a:t>g/m</a:t>
            </a:r>
            <a:r>
              <a:rPr lang="en-GB" baseline="30000" dirty="0"/>
              <a:t>3</a:t>
            </a:r>
            <a:r>
              <a:rPr lang="en-GB" dirty="0"/>
              <a:t>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8B29BF-6DAE-4D38-9074-50767740E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25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Adjustments to Boundary Concentrations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9D4FB5-595A-4815-A8F0-41BB043C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" y="876683"/>
            <a:ext cx="10860826" cy="602867"/>
          </a:xfrm>
        </p:spPr>
        <p:txBody>
          <a:bodyPr/>
          <a:lstStyle/>
          <a:p>
            <a:r>
              <a:rPr lang="en-GB" dirty="0"/>
              <a:t>The initial tracer concentrations were adjusted (capped to a maximum value) after:</a:t>
            </a:r>
          </a:p>
          <a:p>
            <a:pPr marL="630238" indent="-6350">
              <a:buNone/>
            </a:pPr>
            <a:r>
              <a:rPr lang="en-GB" dirty="0"/>
              <a:t>	1) Comparing tracer concentrations to observed values from IMPROVE sites (SO4, dust)</a:t>
            </a:r>
          </a:p>
          <a:p>
            <a:pPr marL="971550" indent="-341313">
              <a:buNone/>
            </a:pPr>
            <a:r>
              <a:rPr lang="en-GB" dirty="0"/>
              <a:t>2) Looking at the maximum values of these tracers from each of the boundaries (SO4, SO2, O3)</a:t>
            </a:r>
          </a:p>
          <a:p>
            <a:pPr marL="971550" indent="-347663">
              <a:buNone/>
            </a:pPr>
            <a:r>
              <a:rPr lang="en-GB" dirty="0"/>
              <a:t>3) Cap values we have used in previous projects (O3)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xmlns="" id="{53D93C61-EA41-4152-845A-B749CCC48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985069"/>
              </p:ext>
            </p:extLst>
          </p:nvPr>
        </p:nvGraphicFramePr>
        <p:xfrm>
          <a:off x="2678538" y="2906381"/>
          <a:ext cx="6545041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707">
                  <a:extLst>
                    <a:ext uri="{9D8B030D-6E8A-4147-A177-3AD203B41FA5}">
                      <a16:colId xmlns:a16="http://schemas.microsoft.com/office/drawing/2014/main" xmlns="" val="2105559772"/>
                    </a:ext>
                  </a:extLst>
                </a:gridCol>
                <a:gridCol w="5160334">
                  <a:extLst>
                    <a:ext uri="{9D8B030D-6E8A-4147-A177-3AD203B41FA5}">
                      <a16:colId xmlns:a16="http://schemas.microsoft.com/office/drawing/2014/main" xmlns="" val="3339454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17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 values to &lt;= 0.1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645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CCRS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No 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45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FCRS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No 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461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PSO4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Cap values to &lt;= 2  </a:t>
                      </a:r>
                      <a:r>
                        <a:rPr lang="en-GB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dirty="0"/>
                        <a:t>g/m</a:t>
                      </a:r>
                      <a:r>
                        <a:rPr lang="en-GB" baseline="30000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45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Cap values to &lt;= 0.006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207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NA,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700245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DBDB89-7470-4F11-ADEB-61EBB8C2B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24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inert tracer simulation with Adjusted BCON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8D4B3B9-4FFC-4B5F-9C18-D5557184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013437"/>
            <a:ext cx="10588625" cy="4063354"/>
          </a:xfrm>
        </p:spPr>
        <p:txBody>
          <a:bodyPr/>
          <a:lstStyle/>
          <a:p>
            <a:r>
              <a:rPr lang="en-GB" dirty="0"/>
              <a:t>Sulfate adjustments correct high concentrations in CA and WA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D312E5-2B05-43DD-BBCD-C7F9CE105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61" y="1585583"/>
            <a:ext cx="10184130" cy="43691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7E61788-BA4C-40FF-9808-087FA93D8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75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inert tracer simulation with Adjusted BCON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8D4B3B9-4FFC-4B5F-9C18-D5557184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013437"/>
            <a:ext cx="10588625" cy="4063354"/>
          </a:xfrm>
        </p:spPr>
        <p:txBody>
          <a:bodyPr/>
          <a:lstStyle/>
          <a:p>
            <a:r>
              <a:rPr lang="en-GB" dirty="0"/>
              <a:t>SO2 adjustments do not significantly change original inert tracer concentrations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95DF99-DE02-44BD-8CCE-F2AFE9BB4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61" y="1762237"/>
            <a:ext cx="10184130" cy="43586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5BA3E43-1090-49B9-8911-B69999A0C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64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inert tracer simulation with Adjusted BCON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8D4B3B9-4FFC-4B5F-9C18-D5557184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013437"/>
            <a:ext cx="10588625" cy="4063354"/>
          </a:xfrm>
        </p:spPr>
        <p:txBody>
          <a:bodyPr/>
          <a:lstStyle/>
          <a:p>
            <a:r>
              <a:rPr lang="en-GB" dirty="0"/>
              <a:t>Ozone concentrations remain high in western US even with cap values of &lt;= .1 ppm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D74E37-20AB-4E62-803B-EE07745B9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3" y="1762237"/>
            <a:ext cx="9277350" cy="3962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10EA5E-51D4-4D35-9701-8D9A3271B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7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41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inert O3 tracer simulation with Adjusted BCON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8D4B3B9-4FFC-4B5F-9C18-D5557184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828000"/>
            <a:ext cx="10588625" cy="4063354"/>
          </a:xfrm>
        </p:spPr>
        <p:txBody>
          <a:bodyPr/>
          <a:lstStyle/>
          <a:p>
            <a:r>
              <a:rPr lang="en-GB" dirty="0"/>
              <a:t>Inert tracer compared to CASTNET observations at Gothic, CO consistently overpredicts values</a:t>
            </a:r>
          </a:p>
          <a:p>
            <a:r>
              <a:rPr lang="en-GB" dirty="0"/>
              <a:t>Effect of the cap values is negligible at </a:t>
            </a:r>
            <a:r>
              <a:rPr lang="en-GB"/>
              <a:t>this site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9B1AE5-A31D-4A75-9CF3-3DE6CAEC8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926" y="1688678"/>
            <a:ext cx="6959797" cy="50430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E79F70-03DD-41A5-99C8-0F91C86A7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67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F6324-3A9A-4C95-8974-213DAF7C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on BCs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AF010-85A4-496A-8535-7582D9D65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Proceed with Task 6a Sensitivity and Task 6b Final 2014 Shake-Out CAMx and CMAQ 36/12-km runs using latest capped 2014 GEOS-Chem BCs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Ozone ≤ 0.100 ppm; SO4 ≤ 2.0 µg/m</a:t>
            </a:r>
            <a:r>
              <a:rPr lang="en-US" baseline="30000" dirty="0"/>
              <a:t>3</a:t>
            </a:r>
            <a:r>
              <a:rPr lang="en-US" dirty="0"/>
              <a:t>; SO2 ≤ 0.006 ppm</a:t>
            </a:r>
          </a:p>
          <a:p>
            <a:r>
              <a:rPr lang="en-US" dirty="0"/>
              <a:t>In inert BC simulations ozone still much higher than observed (e.g., &gt; 70 ppb) at high elevation sites in summer (e.g., Gothic)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Higher photochemical activity in summer may “chew up” and reduce BC ozone influence in full chemistry simulations alleviating the ozone overestimation from the inert BC runs</a:t>
            </a:r>
          </a:p>
          <a:p>
            <a:r>
              <a:rPr lang="en-US" dirty="0"/>
              <a:t>If full chemistry runs don’t alleviate summer ozone overestimation at high terrain sites, may need to conduct a July no layer collapsing sensitivity test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Can’t do before annual 2014 36/12-km annual CAMx and CMAQ Shake-Out runs</a:t>
            </a:r>
          </a:p>
          <a:p>
            <a:pPr marL="3960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25AB78-F910-46B8-AABA-5BC63921EE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223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Ramboll Template MIK adjustments.potx" id="{8AF8F9E4-DE39-4C2B-85B6-4A5686C9C8EC}" vid="{89A0920C-1F3F-4FDF-B731-81363685CBD0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529</Words>
  <Application>Microsoft Office PowerPoint</Application>
  <PresentationFormat>Custom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Courier New</vt:lpstr>
      <vt:lpstr>Symbol</vt:lpstr>
      <vt:lpstr>Verdana</vt:lpstr>
      <vt:lpstr>Blank</vt:lpstr>
      <vt:lpstr>PGM Boundary conditions</vt:lpstr>
      <vt:lpstr>INITIAL extraction of GEOS-Chem concentrations</vt:lpstr>
      <vt:lpstr>Initial Inert Tracer simulation results</vt:lpstr>
      <vt:lpstr>Adjustments to Boundary Concentrations  </vt:lpstr>
      <vt:lpstr>inert tracer simulation with Adjusted BCON  </vt:lpstr>
      <vt:lpstr>inert tracer simulation with Adjusted BCON  </vt:lpstr>
      <vt:lpstr>inert tracer simulation with Adjusted BCON  </vt:lpstr>
      <vt:lpstr>inert O3 tracer simulation with Adjusted BCON  </vt:lpstr>
      <vt:lpstr>Next Steps on BCs</vt:lpstr>
    </vt:vector>
  </TitlesOfParts>
  <Company>Ramboll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Ramboll</dc:creator>
  <cp:lastModifiedBy>Ames Roger</cp:lastModifiedBy>
  <cp:revision>53</cp:revision>
  <dcterms:created xsi:type="dcterms:W3CDTF">2017-10-17T11:00:12Z</dcterms:created>
  <dcterms:modified xsi:type="dcterms:W3CDTF">2019-01-31T22:18:33Z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CustomerId">
    <vt:lpwstr>ramboll</vt:lpwstr>
  </property>
  <property fmtid="{D5CDD505-2E9C-101B-9397-08002B2CF9AE}" pid="5" name="TemplateId">
    <vt:lpwstr>636486672340117068</vt:lpwstr>
  </property>
  <property fmtid="{D5CDD505-2E9C-101B-9397-08002B2CF9AE}" pid="6" name="UserProfileId">
    <vt:lpwstr>636644163932117410</vt:lpwstr>
  </property>
</Properties>
</file>